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6858000" cy="9144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76BC"/>
    <a:srgbClr val="C4E7EE"/>
    <a:srgbClr val="4AD6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1718B7-C772-8246-B58E-B5142BB6FF2D}" v="1" dt="2024-02-24T23:51:56.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4" autoAdjust="0"/>
    <p:restoredTop sz="95859"/>
  </p:normalViewPr>
  <p:slideViewPr>
    <p:cSldViewPr snapToGrid="0">
      <p:cViewPr>
        <p:scale>
          <a:sx n="100" d="100"/>
          <a:sy n="100" d="100"/>
        </p:scale>
        <p:origin x="181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天翔 川名" userId="2af74860f7450f55" providerId="LiveId" clId="{511718B7-C772-8246-B58E-B5142BB6FF2D}"/>
    <pc:docChg chg="undo custSel modSld">
      <pc:chgData name="天翔 川名" userId="2af74860f7450f55" providerId="LiveId" clId="{511718B7-C772-8246-B58E-B5142BB6FF2D}" dt="2024-02-25T00:27:59.552" v="294" actId="478"/>
      <pc:docMkLst>
        <pc:docMk/>
      </pc:docMkLst>
      <pc:sldChg chg="delSp modSp mod">
        <pc:chgData name="天翔 川名" userId="2af74860f7450f55" providerId="LiveId" clId="{511718B7-C772-8246-B58E-B5142BB6FF2D}" dt="2024-02-25T00:27:59.552" v="294" actId="478"/>
        <pc:sldMkLst>
          <pc:docMk/>
          <pc:sldMk cId="2003587125" sldId="258"/>
        </pc:sldMkLst>
        <pc:spChg chg="mod">
          <ac:chgData name="天翔 川名" userId="2af74860f7450f55" providerId="LiveId" clId="{511718B7-C772-8246-B58E-B5142BB6FF2D}" dt="2024-02-24T23:53:37.836" v="155" actId="404"/>
          <ac:spMkLst>
            <pc:docMk/>
            <pc:sldMk cId="2003587125" sldId="258"/>
            <ac:spMk id="4" creationId="{E42DEA75-1071-A590-EE49-1BCF51A3BF38}"/>
          </ac:spMkLst>
        </pc:spChg>
        <pc:spChg chg="mod">
          <ac:chgData name="天翔 川名" userId="2af74860f7450f55" providerId="LiveId" clId="{511718B7-C772-8246-B58E-B5142BB6FF2D}" dt="2024-02-24T23:43:27.413" v="57" actId="20577"/>
          <ac:spMkLst>
            <pc:docMk/>
            <pc:sldMk cId="2003587125" sldId="258"/>
            <ac:spMk id="6" creationId="{5120B203-E2B3-6109-A989-677A1C125D51}"/>
          </ac:spMkLst>
        </pc:spChg>
        <pc:spChg chg="mod">
          <ac:chgData name="天翔 川名" userId="2af74860f7450f55" providerId="LiveId" clId="{511718B7-C772-8246-B58E-B5142BB6FF2D}" dt="2024-02-25T00:27:36.101" v="291" actId="20577"/>
          <ac:spMkLst>
            <pc:docMk/>
            <pc:sldMk cId="2003587125" sldId="258"/>
            <ac:spMk id="10" creationId="{96F371FE-BB6D-0769-52B0-7DC8C39915EA}"/>
          </ac:spMkLst>
        </pc:spChg>
        <pc:spChg chg="mod">
          <ac:chgData name="天翔 川名" userId="2af74860f7450f55" providerId="LiveId" clId="{511718B7-C772-8246-B58E-B5142BB6FF2D}" dt="2024-02-25T00:27:45.545" v="292" actId="404"/>
          <ac:spMkLst>
            <pc:docMk/>
            <pc:sldMk cId="2003587125" sldId="258"/>
            <ac:spMk id="13" creationId="{85CB8832-24CB-4A39-5BB3-6F6E8AE577EA}"/>
          </ac:spMkLst>
        </pc:spChg>
        <pc:spChg chg="del mod">
          <ac:chgData name="天翔 川名" userId="2af74860f7450f55" providerId="LiveId" clId="{511718B7-C772-8246-B58E-B5142BB6FF2D}" dt="2024-02-25T00:03:32.914" v="158" actId="478"/>
          <ac:spMkLst>
            <pc:docMk/>
            <pc:sldMk cId="2003587125" sldId="258"/>
            <ac:spMk id="14" creationId="{B3EE68B2-EB37-1ABD-C686-9ABCED58124E}"/>
          </ac:spMkLst>
        </pc:spChg>
        <pc:spChg chg="del mod">
          <ac:chgData name="天翔 川名" userId="2af74860f7450f55" providerId="LiveId" clId="{511718B7-C772-8246-B58E-B5142BB6FF2D}" dt="2024-02-24T23:43:39.838" v="59" actId="478"/>
          <ac:spMkLst>
            <pc:docMk/>
            <pc:sldMk cId="2003587125" sldId="258"/>
            <ac:spMk id="15" creationId="{81B63311-1055-81E6-46F9-034C25F74436}"/>
          </ac:spMkLst>
        </pc:spChg>
        <pc:spChg chg="del">
          <ac:chgData name="天翔 川名" userId="2af74860f7450f55" providerId="LiveId" clId="{511718B7-C772-8246-B58E-B5142BB6FF2D}" dt="2024-02-24T23:43:43.809" v="60" actId="478"/>
          <ac:spMkLst>
            <pc:docMk/>
            <pc:sldMk cId="2003587125" sldId="258"/>
            <ac:spMk id="19" creationId="{9EDCC69E-1D16-0F12-626D-7B32FD2CFCB8}"/>
          </ac:spMkLst>
        </pc:spChg>
        <pc:spChg chg="del">
          <ac:chgData name="天翔 川名" userId="2af74860f7450f55" providerId="LiveId" clId="{511718B7-C772-8246-B58E-B5142BB6FF2D}" dt="2024-02-25T00:27:56.968" v="293" actId="478"/>
          <ac:spMkLst>
            <pc:docMk/>
            <pc:sldMk cId="2003587125" sldId="258"/>
            <ac:spMk id="20" creationId="{ACA2F74A-7082-6AE3-1DBF-50F01E4AEC2B}"/>
          </ac:spMkLst>
        </pc:spChg>
        <pc:spChg chg="del">
          <ac:chgData name="天翔 川名" userId="2af74860f7450f55" providerId="LiveId" clId="{511718B7-C772-8246-B58E-B5142BB6FF2D}" dt="2024-02-25T00:03:35.823" v="159" actId="478"/>
          <ac:spMkLst>
            <pc:docMk/>
            <pc:sldMk cId="2003587125" sldId="258"/>
            <ac:spMk id="21" creationId="{7D974454-56E6-1AC4-9465-A25D16C8AAA1}"/>
          </ac:spMkLst>
        </pc:spChg>
        <pc:spChg chg="del">
          <ac:chgData name="天翔 川名" userId="2af74860f7450f55" providerId="LiveId" clId="{511718B7-C772-8246-B58E-B5142BB6FF2D}" dt="2024-02-25T00:27:59.552" v="294" actId="478"/>
          <ac:spMkLst>
            <pc:docMk/>
            <pc:sldMk cId="2003587125" sldId="258"/>
            <ac:spMk id="23" creationId="{0D8C6FA7-27AA-85E3-0040-478864115A70}"/>
          </ac:spMkLst>
        </pc:spChg>
      </pc:sldChg>
    </pc:docChg>
  </pc:docChgLst>
  <pc:docChgLst>
    <pc:chgData name="takamasa susuki" userId="de2f776b36870176" providerId="LiveId" clId="{98C8B8FD-3937-4F74-B752-3EBE0ED88D3A}"/>
    <pc:docChg chg="undo custSel modSld">
      <pc:chgData name="takamasa susuki" userId="de2f776b36870176" providerId="LiveId" clId="{98C8B8FD-3937-4F74-B752-3EBE0ED88D3A}" dt="2024-02-21T20:46:43.024" v="113" actId="1076"/>
      <pc:docMkLst>
        <pc:docMk/>
      </pc:docMkLst>
      <pc:sldChg chg="addSp delSp modSp mod">
        <pc:chgData name="takamasa susuki" userId="de2f776b36870176" providerId="LiveId" clId="{98C8B8FD-3937-4F74-B752-3EBE0ED88D3A}" dt="2024-02-21T20:46:43.024" v="113" actId="1076"/>
        <pc:sldMkLst>
          <pc:docMk/>
          <pc:sldMk cId="2003587125" sldId="258"/>
        </pc:sldMkLst>
        <pc:spChg chg="add mod">
          <ac:chgData name="takamasa susuki" userId="de2f776b36870176" providerId="LiveId" clId="{98C8B8FD-3937-4F74-B752-3EBE0ED88D3A}" dt="2024-02-21T20:40:48.782" v="44" actId="1036"/>
          <ac:spMkLst>
            <pc:docMk/>
            <pc:sldMk cId="2003587125" sldId="258"/>
            <ac:spMk id="7" creationId="{BC24E461-2DC3-EC7A-11EB-6A3A9D52B367}"/>
          </ac:spMkLst>
        </pc:spChg>
        <pc:spChg chg="add del mod">
          <ac:chgData name="takamasa susuki" userId="de2f776b36870176" providerId="LiveId" clId="{98C8B8FD-3937-4F74-B752-3EBE0ED88D3A}" dt="2024-02-21T20:45:44.179" v="94" actId="478"/>
          <ac:spMkLst>
            <pc:docMk/>
            <pc:sldMk cId="2003587125" sldId="258"/>
            <ac:spMk id="8" creationId="{5A99B981-C036-2AE6-FFE1-195553B6AB75}"/>
          </ac:spMkLst>
        </pc:spChg>
        <pc:spChg chg="add mod">
          <ac:chgData name="takamasa susuki" userId="de2f776b36870176" providerId="LiveId" clId="{98C8B8FD-3937-4F74-B752-3EBE0ED88D3A}" dt="2024-02-21T20:46:43.024" v="113" actId="1076"/>
          <ac:spMkLst>
            <pc:docMk/>
            <pc:sldMk cId="2003587125" sldId="258"/>
            <ac:spMk id="11" creationId="{7AE2F791-BE3A-45A3-CB24-87DF62091C53}"/>
          </ac:spMkLst>
        </pc:spChg>
        <pc:spChg chg="del mod">
          <ac:chgData name="takamasa susuki" userId="de2f776b36870176" providerId="LiveId" clId="{98C8B8FD-3937-4F74-B752-3EBE0ED88D3A}" dt="2024-02-21T20:38:29.285" v="2" actId="478"/>
          <ac:spMkLst>
            <pc:docMk/>
            <pc:sldMk cId="2003587125" sldId="258"/>
            <ac:spMk id="18" creationId="{2BF1FF76-A59E-3CA1-285A-BB4EBB25601C}"/>
          </ac:spMkLst>
        </pc:spChg>
        <pc:spChg chg="del mod">
          <ac:chgData name="takamasa susuki" userId="de2f776b36870176" providerId="LiveId" clId="{98C8B8FD-3937-4F74-B752-3EBE0ED88D3A}" dt="2024-02-21T20:46:23.298" v="109" actId="478"/>
          <ac:spMkLst>
            <pc:docMk/>
            <pc:sldMk cId="2003587125" sldId="258"/>
            <ac:spMk id="22" creationId="{3D025725-92F3-FB2F-D2A7-F0F79A4D56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6484"/>
            <a:ext cx="5143500" cy="3183467"/>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486834"/>
            <a:ext cx="1478756" cy="77491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486834"/>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279653"/>
            <a:ext cx="5915025" cy="3803649"/>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119286"/>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486836"/>
            <a:ext cx="5915025" cy="1767417"/>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340100"/>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340100"/>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4" cy="21336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316569"/>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743200"/>
            <a:ext cx="2211884"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4" cy="21336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316569"/>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743200"/>
            <a:ext cx="2211884"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0E02A643-9BB0-4E02-80B2-2C0A5E5D738E}" type="datetimeFigureOut">
              <a:rPr kumimoji="1" lang="ja-JP" altLang="en-US" smtClean="0"/>
              <a:t>2024/2/28</a:t>
            </a:fld>
            <a:endParaRPr kumimoji="1" lang="ja-JP" altLang="en-US"/>
          </a:p>
        </p:txBody>
      </p:sp>
      <p:sp>
        <p:nvSpPr>
          <p:cNvPr id="5" name="フッター プレースホルダー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mhlw.go.jp/content/001211914.pdf" TargetMode="External"/><Relationship Id="rId7" Type="http://schemas.openxmlformats.org/officeDocument/2006/relationships/image" Target="../media/image2.png"/><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mhlw.go.jp/content/11655000/001195787.pdf" TargetMode="External"/><Relationship Id="rId11" Type="http://schemas.openxmlformats.org/officeDocument/2006/relationships/image" Target="../media/image6.png"/><Relationship Id="rId5" Type="http://schemas.openxmlformats.org/officeDocument/2006/relationships/hyperlink" Target="https://www.mhlw.go.jp/content/11901000/001200619.pdf" TargetMode="External"/><Relationship Id="rId10" Type="http://schemas.openxmlformats.org/officeDocument/2006/relationships/image" Target="../media/image5.png"/><Relationship Id="rId4" Type="http://schemas.openxmlformats.org/officeDocument/2006/relationships/hyperlink" Target="https://office-road.jp/blog/useful-blog/4500/"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a:extLst>
            <a:ext uri="{FF2B5EF4-FFF2-40B4-BE49-F238E27FC236}">
              <a16:creationId xmlns:a16="http://schemas.microsoft.com/office/drawing/2014/main" id="{3E1C36F6-C5E4-6781-5750-17BDAA5451CE}"/>
            </a:ext>
          </a:extLst>
        </p:cNvPr>
        <p:cNvGrpSpPr/>
        <p:nvPr/>
      </p:nvGrpSpPr>
      <p:grpSpPr>
        <a:xfrm>
          <a:off x="0" y="0"/>
          <a:ext cx="0" cy="0"/>
          <a:chOff x="0" y="0"/>
          <a:chExt cx="0" cy="0"/>
        </a:xfrm>
      </p:grpSpPr>
      <p:sp>
        <p:nvSpPr>
          <p:cNvPr id="37" name="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
            <a:extLst>
              <a:ext uri="{FF2B5EF4-FFF2-40B4-BE49-F238E27FC236}">
                <a16:creationId xmlns:a16="http://schemas.microsoft.com/office/drawing/2014/main" id="{1A85D35E-81DC-7220-55A7-5DDD6BB48D61}"/>
              </a:ext>
            </a:extLst>
          </p:cNvPr>
          <p:cNvSpPr/>
          <p:nvPr/>
        </p:nvSpPr>
        <p:spPr>
          <a:xfrm>
            <a:off x="222444" y="1326748"/>
            <a:ext cx="6404128" cy="1192686"/>
          </a:xfrm>
          <a:prstGeom prst="rect">
            <a:avLst/>
          </a:prstGeom>
          <a:solidFill>
            <a:srgbClr val="FFFFFF"/>
          </a:solidFill>
          <a:ln w="25400">
            <a:solidFill>
              <a:srgbClr val="00B0F0"/>
            </a:solidFill>
            <a:miter lim="400000"/>
          </a:ln>
          <a:extLst>
            <a:ext uri="{C572A759-6A51-4108-AA02-DFA0A04FC94B}">
              <ma14:wrappingTextBoxFlag xmlns:ma14="http://schemas.microsoft.com/office/mac/drawingml/2011/main" xmlns="" val="1"/>
            </a:ext>
          </a:extLst>
        </p:spPr>
        <p:txBody>
          <a:bodyPr lIns="26789" tIns="26789" rIns="26789" bIns="26789"/>
          <a:lstStyle/>
          <a:p>
            <a:pPr marL="0" marR="0" lvl="0" indent="0" algn="l" defTabSz="914400" rtl="0" eaLnBrk="1" fontAlgn="auto" latinLnBrk="0" hangingPunct="1">
              <a:lnSpc>
                <a:spcPct val="150000"/>
              </a:lnSpc>
              <a:spcAft>
                <a:spcPts val="0"/>
              </a:spcAft>
              <a:buClrTx/>
              <a:buSzTx/>
              <a:buFontTx/>
              <a:buNone/>
              <a:tabLst/>
              <a:defRPr/>
            </a:pPr>
            <a:endPar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endParaRPr>
          </a:p>
          <a:p>
            <a:pPr marL="0" marR="0" lvl="0" indent="0" algn="l" defTabSz="914400" rtl="0" eaLnBrk="1" fontAlgn="auto" latinLnBrk="0" hangingPunct="1">
              <a:lnSpc>
                <a:spcPct val="150000"/>
              </a:lnSpc>
              <a:spcAft>
                <a:spcPts val="0"/>
              </a:spcAft>
              <a:buClrTx/>
              <a:buSzTx/>
              <a:buFontTx/>
              <a:buNone/>
              <a:tabLst/>
              <a:defRPr/>
            </a:pPr>
            <a:endPar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endParaRPr>
          </a:p>
        </p:txBody>
      </p:sp>
      <p:sp>
        <p:nvSpPr>
          <p:cNvPr id="5" name="テキスト ボックス 4">
            <a:extLst>
              <a:ext uri="{FF2B5EF4-FFF2-40B4-BE49-F238E27FC236}">
                <a16:creationId xmlns:a16="http://schemas.microsoft.com/office/drawing/2014/main" id="{ABB76859-E40B-9554-BAFB-D43195915739}"/>
              </a:ext>
            </a:extLst>
          </p:cNvPr>
          <p:cNvSpPr txBox="1"/>
          <p:nvPr/>
        </p:nvSpPr>
        <p:spPr>
          <a:xfrm>
            <a:off x="2181103" y="247856"/>
            <a:ext cx="1137730" cy="261610"/>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353"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a:ea typeface="メイリオ"/>
                <a:cs typeface="Calibri"/>
                <a:sym typeface="ヒラギノ角ゴ ProN W6"/>
              </a:rPr>
              <a:t>202</a:t>
            </a:r>
            <a:r>
              <a:rPr lang="en-US" altLang="ja-JP" sz="1100" dirty="0">
                <a:solidFill>
                  <a:prstClr val="black"/>
                </a:solidFill>
                <a:latin typeface="メイリオ"/>
                <a:ea typeface="メイリオ"/>
                <a:cs typeface="Calibri"/>
                <a:sym typeface="ヒラギノ角ゴ ProN W6"/>
              </a:rPr>
              <a:t>4</a:t>
            </a:r>
            <a:r>
              <a:rPr kumimoji="1" lang="ja-JP" altLang="en-US" sz="1100" b="0" i="0" u="none" strike="noStrike" kern="1200" cap="none" spc="0" normalizeH="0" baseline="0" noProof="0" dirty="0">
                <a:ln>
                  <a:noFill/>
                </a:ln>
                <a:solidFill>
                  <a:prstClr val="black"/>
                </a:solidFill>
                <a:effectLst/>
                <a:uLnTx/>
                <a:uFillTx/>
                <a:latin typeface="メイリオ"/>
                <a:ea typeface="メイリオ"/>
                <a:cs typeface="Calibri"/>
                <a:sym typeface="ヒラギノ角ゴ ProN W6"/>
              </a:rPr>
              <a:t>年３</a:t>
            </a:r>
            <a:r>
              <a:rPr lang="ja-JP" altLang="en-US" sz="1100" dirty="0">
                <a:solidFill>
                  <a:prstClr val="black"/>
                </a:solidFill>
                <a:latin typeface="メイリオ"/>
                <a:ea typeface="メイリオ"/>
                <a:cs typeface="Calibri"/>
                <a:sym typeface="ヒラギノ角ゴ ProN W6"/>
              </a:rPr>
              <a:t>月</a:t>
            </a:r>
            <a:r>
              <a:rPr kumimoji="1" lang="ja-JP" altLang="en-US" sz="1100" b="0" i="0" u="none" strike="noStrike" kern="1200" cap="none" spc="0" normalizeH="0" baseline="0" noProof="0" dirty="0">
                <a:ln>
                  <a:noFill/>
                </a:ln>
                <a:solidFill>
                  <a:prstClr val="black"/>
                </a:solidFill>
                <a:effectLst/>
                <a:uLnTx/>
                <a:uFillTx/>
                <a:latin typeface="メイリオ"/>
                <a:ea typeface="メイリオ"/>
                <a:cs typeface="Calibri"/>
                <a:sym typeface="ヒラギノ角ゴ ProN W6"/>
              </a:rPr>
              <a:t>号</a:t>
            </a:r>
          </a:p>
        </p:txBody>
      </p:sp>
      <p:sp>
        <p:nvSpPr>
          <p:cNvPr id="9" name="テキスト ボックス 8">
            <a:extLst>
              <a:ext uri="{FF2B5EF4-FFF2-40B4-BE49-F238E27FC236}">
                <a16:creationId xmlns:a16="http://schemas.microsoft.com/office/drawing/2014/main" id="{6E695123-7694-F136-9EE5-7C90BE2DA6A0}"/>
              </a:ext>
            </a:extLst>
          </p:cNvPr>
          <p:cNvSpPr txBox="1"/>
          <p:nvPr/>
        </p:nvSpPr>
        <p:spPr>
          <a:xfrm>
            <a:off x="41874" y="698440"/>
            <a:ext cx="6778445" cy="261610"/>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l" defTabSz="914353"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Meiryo"/>
                <a:ea typeface="Meiryo"/>
                <a:cs typeface="Calibri"/>
                <a:sym typeface="ヒラギノ角ゴ ProN W6"/>
              </a:rPr>
              <a:t>■ 社労士オフィスろーどからの労務情報</a:t>
            </a:r>
          </a:p>
        </p:txBody>
      </p:sp>
      <p:sp>
        <p:nvSpPr>
          <p:cNvPr id="2" name="テキスト ボックス 1">
            <a:extLst>
              <a:ext uri="{FF2B5EF4-FFF2-40B4-BE49-F238E27FC236}">
                <a16:creationId xmlns:a16="http://schemas.microsoft.com/office/drawing/2014/main" id="{24238C2B-D4CF-4922-997D-D6E0178E123C}"/>
              </a:ext>
            </a:extLst>
          </p:cNvPr>
          <p:cNvSpPr txBox="1"/>
          <p:nvPr/>
        </p:nvSpPr>
        <p:spPr>
          <a:xfrm>
            <a:off x="3402281" y="132687"/>
            <a:ext cx="1995578" cy="446276"/>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l" defTabSz="914353" rtl="0" eaLnBrk="1" fontAlgn="auto" latinLnBrk="0" hangingPunct="1">
              <a:lnSpc>
                <a:spcPct val="15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メイリオ"/>
                <a:ea typeface="メイリオ"/>
                <a:cs typeface="Calibri" panose="020F0502020204030204"/>
                <a:sym typeface="ヒラギノ角ゴ ProN W6"/>
              </a:rPr>
              <a:t>Road News </a:t>
            </a:r>
            <a:r>
              <a:rPr kumimoji="1" lang="ja-JP" altLang="en-US" sz="800" b="0" i="0" u="none" strike="noStrike" kern="1200" cap="none" spc="0" normalizeH="0" baseline="0" noProof="0" dirty="0">
                <a:ln>
                  <a:noFill/>
                </a:ln>
                <a:solidFill>
                  <a:prstClr val="black"/>
                </a:solidFill>
                <a:effectLst/>
                <a:uLnTx/>
                <a:uFillTx/>
                <a:latin typeface="メイリオ"/>
                <a:ea typeface="メイリオ"/>
                <a:cs typeface="Calibri" panose="020F0502020204030204"/>
                <a:sym typeface="ヒラギノ角ゴ ProN W6"/>
              </a:rPr>
              <a:t>を配信いたします。</a:t>
            </a:r>
          </a:p>
          <a:p>
            <a:pPr marL="0" marR="0" lvl="0" indent="0" algn="l" defTabSz="914353" rtl="0" eaLnBrk="1" fontAlgn="auto" latinLnBrk="0" hangingPunct="1">
              <a:lnSpc>
                <a:spcPct val="15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a:ea typeface="メイリオ"/>
                <a:cs typeface="Calibri" panose="020F0502020204030204"/>
                <a:sym typeface="ヒラギノ角ゴ ProN W6"/>
              </a:rPr>
              <a:t>今月もよろしくお願い申し上げます。</a:t>
            </a:r>
          </a:p>
        </p:txBody>
      </p:sp>
      <p:sp>
        <p:nvSpPr>
          <p:cNvPr id="22" name="見出しテキスト">
            <a:extLst>
              <a:ext uri="{FF2B5EF4-FFF2-40B4-BE49-F238E27FC236}">
                <a16:creationId xmlns:a16="http://schemas.microsoft.com/office/drawing/2014/main" id="{421B6C31-8AB0-A52E-73A8-9E71F9607BB2}"/>
              </a:ext>
            </a:extLst>
          </p:cNvPr>
          <p:cNvSpPr/>
          <p:nvPr/>
        </p:nvSpPr>
        <p:spPr>
          <a:xfrm>
            <a:off x="209115" y="1079528"/>
            <a:ext cx="6418109" cy="261266"/>
          </a:xfrm>
          <a:prstGeom prst="rect">
            <a:avLst/>
          </a:prstGeom>
          <a:solidFill>
            <a:srgbClr val="00B0F0"/>
          </a:solidFill>
          <a:ln w="3175">
            <a:miter lim="400000"/>
          </a:ln>
          <a:extLst>
            <a:ext uri="{C572A759-6A51-4108-AA02-DFA0A04FC94B}">
              <ma14:wrappingTextBoxFlag xmlns:ma14="http://schemas.microsoft.com/office/mac/drawingml/2011/main" xmlns="" val="1"/>
            </a:ext>
          </a:extLst>
        </p:spPr>
        <p:txBody>
          <a:bodyPr lIns="26789" tIns="26789" rIns="26789" bIns="26789" anchor="ctr"/>
          <a:lstStyle>
            <a:lvl1pPr>
              <a:defRPr sz="180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125" b="0" i="0" u="none" strike="noStrike" kern="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sym typeface="ヒラギノ角ゴ ProN W6"/>
            </a:endParaRPr>
          </a:p>
        </p:txBody>
      </p:sp>
      <p:sp>
        <p:nvSpPr>
          <p:cNvPr id="24" name="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
            <a:extLst>
              <a:ext uri="{FF2B5EF4-FFF2-40B4-BE49-F238E27FC236}">
                <a16:creationId xmlns:a16="http://schemas.microsoft.com/office/drawing/2014/main" id="{7C4D224C-9E06-281E-392C-C7B17417CD3B}"/>
              </a:ext>
            </a:extLst>
          </p:cNvPr>
          <p:cNvSpPr/>
          <p:nvPr/>
        </p:nvSpPr>
        <p:spPr>
          <a:xfrm>
            <a:off x="189953" y="2904157"/>
            <a:ext cx="3159356" cy="2486993"/>
          </a:xfrm>
          <a:prstGeom prst="rect">
            <a:avLst/>
          </a:prstGeom>
          <a:solidFill>
            <a:srgbClr val="FFFFFF"/>
          </a:solidFill>
          <a:ln w="25400">
            <a:solidFill>
              <a:srgbClr val="00B0F0"/>
            </a:solidFill>
            <a:miter lim="400000"/>
          </a:ln>
          <a:extLst>
            <a:ext uri="{C572A759-6A51-4108-AA02-DFA0A04FC94B}">
              <ma14:wrappingTextBoxFlag xmlns="" xmlns:ma14="http://schemas.microsoft.com/office/mac/drawingml/2011/main" val="1"/>
            </a:ext>
          </a:extLst>
        </p:spPr>
        <p:txBody>
          <a:bodyPr lIns="38100" tIns="38100" rIns="38100" bIns="38100"/>
          <a:lstStyle/>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ja-JP" altLang="en-US" sz="800" dirty="0">
                <a:solidFill>
                  <a:srgbClr val="333333"/>
                </a:solidFill>
                <a:latin typeface="メイリオ" panose="020B0604030504040204" pitchFamily="34" charset="-128"/>
                <a:ea typeface="メイリオ" panose="020B0604030504040204" pitchFamily="34" charset="-128"/>
              </a:rPr>
              <a:t>今年度も労働保険年度更新の時期が近づいてまいりました。</a:t>
            </a: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ja-JP" altLang="en-US" sz="800" dirty="0">
                <a:solidFill>
                  <a:srgbClr val="333333"/>
                </a:solidFill>
                <a:latin typeface="メイリオ" panose="020B0604030504040204" pitchFamily="34" charset="-128"/>
                <a:ea typeface="メイリオ" panose="020B0604030504040204" pitchFamily="34" charset="-128"/>
              </a:rPr>
              <a:t>申告書類は</a:t>
            </a:r>
            <a:r>
              <a:rPr lang="en-US" altLang="ja-JP" sz="800" dirty="0">
                <a:solidFill>
                  <a:srgbClr val="333333"/>
                </a:solidFill>
                <a:latin typeface="メイリオ" panose="020B0604030504040204" pitchFamily="34" charset="-128"/>
                <a:ea typeface="メイリオ" panose="020B0604030504040204" pitchFamily="34" charset="-128"/>
              </a:rPr>
              <a:t>5</a:t>
            </a:r>
            <a:r>
              <a:rPr lang="ja-JP" altLang="en-US" sz="800" dirty="0">
                <a:solidFill>
                  <a:srgbClr val="333333"/>
                </a:solidFill>
                <a:latin typeface="メイリオ" panose="020B0604030504040204" pitchFamily="34" charset="-128"/>
                <a:ea typeface="メイリオ" panose="020B0604030504040204" pitchFamily="34" charset="-128"/>
              </a:rPr>
              <a:t>月下旬頃に労働局から事業所様宛に発送されます。</a:t>
            </a: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ja-JP" altLang="en-US" sz="800" dirty="0">
                <a:solidFill>
                  <a:srgbClr val="333333"/>
                </a:solidFill>
                <a:latin typeface="メイリオ" panose="020B0604030504040204" pitchFamily="34" charset="-128"/>
                <a:ea typeface="メイリオ" panose="020B0604030504040204" pitchFamily="34" charset="-128"/>
              </a:rPr>
              <a:t>申告・納付期間は</a:t>
            </a:r>
            <a:r>
              <a:rPr lang="en-US" altLang="ja-JP" sz="800" dirty="0">
                <a:solidFill>
                  <a:srgbClr val="333333"/>
                </a:solidFill>
                <a:latin typeface="メイリオ" panose="020B0604030504040204" pitchFamily="34" charset="-128"/>
                <a:ea typeface="メイリオ" panose="020B0604030504040204" pitchFamily="34" charset="-128"/>
              </a:rPr>
              <a:t>6</a:t>
            </a:r>
            <a:r>
              <a:rPr lang="ja-JP" altLang="en-US" sz="800" dirty="0">
                <a:solidFill>
                  <a:srgbClr val="333333"/>
                </a:solidFill>
                <a:latin typeface="メイリオ" panose="020B0604030504040204" pitchFamily="34" charset="-128"/>
                <a:ea typeface="メイリオ" panose="020B0604030504040204" pitchFamily="34" charset="-128"/>
              </a:rPr>
              <a:t>月</a:t>
            </a:r>
            <a:r>
              <a:rPr lang="en-US" altLang="ja-JP" sz="800" dirty="0">
                <a:solidFill>
                  <a:srgbClr val="333333"/>
                </a:solidFill>
                <a:latin typeface="メイリオ" panose="020B0604030504040204" pitchFamily="34" charset="-128"/>
                <a:ea typeface="メイリオ" panose="020B0604030504040204" pitchFamily="34" charset="-128"/>
              </a:rPr>
              <a:t>1</a:t>
            </a:r>
            <a:r>
              <a:rPr lang="ja-JP" altLang="en-US" sz="800" dirty="0">
                <a:solidFill>
                  <a:srgbClr val="333333"/>
                </a:solidFill>
                <a:latin typeface="メイリオ" panose="020B0604030504040204" pitchFamily="34" charset="-128"/>
                <a:ea typeface="メイリオ" panose="020B0604030504040204" pitchFamily="34" charset="-128"/>
              </a:rPr>
              <a:t>日～</a:t>
            </a:r>
            <a:r>
              <a:rPr lang="en-US" altLang="ja-JP" sz="800" dirty="0">
                <a:solidFill>
                  <a:srgbClr val="333333"/>
                </a:solidFill>
                <a:latin typeface="メイリオ" panose="020B0604030504040204" pitchFamily="34" charset="-128"/>
                <a:ea typeface="メイリオ" panose="020B0604030504040204" pitchFamily="34" charset="-128"/>
              </a:rPr>
              <a:t>7</a:t>
            </a:r>
            <a:r>
              <a:rPr lang="ja-JP" altLang="en-US" sz="800" dirty="0">
                <a:solidFill>
                  <a:srgbClr val="333333"/>
                </a:solidFill>
                <a:latin typeface="メイリオ" panose="020B0604030504040204" pitchFamily="34" charset="-128"/>
                <a:ea typeface="メイリオ" panose="020B0604030504040204" pitchFamily="34" charset="-128"/>
              </a:rPr>
              <a:t>月</a:t>
            </a:r>
            <a:r>
              <a:rPr lang="en-US" altLang="ja-JP" sz="800" dirty="0">
                <a:solidFill>
                  <a:srgbClr val="333333"/>
                </a:solidFill>
                <a:latin typeface="メイリオ" panose="020B0604030504040204" pitchFamily="34" charset="-128"/>
                <a:ea typeface="メイリオ" panose="020B0604030504040204" pitchFamily="34" charset="-128"/>
              </a:rPr>
              <a:t>10</a:t>
            </a:r>
            <a:r>
              <a:rPr lang="ja-JP" altLang="en-US" sz="800" dirty="0">
                <a:solidFill>
                  <a:srgbClr val="333333"/>
                </a:solidFill>
                <a:latin typeface="メイリオ" panose="020B0604030504040204" pitchFamily="34" charset="-128"/>
                <a:ea typeface="メイリオ" panose="020B0604030504040204" pitchFamily="34" charset="-128"/>
              </a:rPr>
              <a:t>日です。また令和６年度の保険料は昨年度と同様の保険料率です。</a:t>
            </a: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b="0" i="0" u="none" strike="noStrike" dirty="0">
              <a:solidFill>
                <a:srgbClr val="333333"/>
              </a:solidFill>
              <a:effectLst/>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b="0" i="0" u="none" strike="noStrike" dirty="0">
              <a:solidFill>
                <a:srgbClr val="333333"/>
              </a:solidFill>
              <a:effectLst/>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b="0" i="0" u="none" strike="noStrike" dirty="0">
              <a:solidFill>
                <a:srgbClr val="333333"/>
              </a:solidFill>
              <a:effectLst/>
              <a:latin typeface="メイリオ" panose="020B0604030504040204" pitchFamily="34" charset="-128"/>
              <a:ea typeface="メイリオ" panose="020B0604030504040204" pitchFamily="34"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700" b="0" i="0" u="none" strike="noStrike" dirty="0">
              <a:solidFill>
                <a:srgbClr val="333333"/>
              </a:solidFill>
              <a:effectLst/>
              <a:latin typeface="メイリオ" panose="020B0604030504040204" pitchFamily="34" charset="-128"/>
              <a:ea typeface="メイリオ" panose="020B0604030504040204" pitchFamily="34" charset="-128"/>
            </a:endParaRPr>
          </a:p>
          <a:p>
            <a:pPr marL="0" marR="0" lvl="0" indent="0"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ja-JP" altLang="en-US" sz="800" dirty="0">
                <a:solidFill>
                  <a:srgbClr val="333333"/>
                </a:solidFill>
                <a:latin typeface="メイリオ" panose="020B0604030504040204" pitchFamily="34" charset="-128"/>
                <a:ea typeface="メイリオ" panose="020B0604030504040204" pitchFamily="34" charset="-128"/>
              </a:rPr>
              <a:t>詳細はこちらをご覧ください。</a:t>
            </a:r>
            <a:endParaRPr lang="en-US" altLang="ja-JP" sz="800" dirty="0">
              <a:solidFill>
                <a:srgbClr val="333333"/>
              </a:solidFill>
              <a:latin typeface="メイリオ" panose="020B0604030504040204" pitchFamily="34" charset="-128"/>
              <a:ea typeface="メイリオ" panose="020B0604030504040204" pitchFamily="34" charset="-128"/>
            </a:endParaRPr>
          </a:p>
          <a:p>
            <a:pPr marL="0" marR="0" lvl="0" indent="0"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ja-JP" altLang="en-US" sz="800" dirty="0">
                <a:latin typeface="メイリオ" panose="020B0604030504040204" pitchFamily="50" charset="-128"/>
                <a:ea typeface="メイリオ" panose="020B0604030504040204" pitchFamily="50" charset="-128"/>
              </a:rPr>
              <a:t>厚生労働省リーフレット</a:t>
            </a:r>
            <a:endParaRPr lang="en-US" altLang="ja-JP" sz="800" dirty="0">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lang="en-US" altLang="ja-JP" sz="800" dirty="0">
                <a:latin typeface="メイリオ" panose="020B0604030504040204" pitchFamily="50" charset="-128"/>
                <a:ea typeface="メイリオ" panose="020B0604030504040204" pitchFamily="50" charset="-128"/>
                <a:hlinkClick r:id="rId3"/>
              </a:rPr>
              <a:t>[</a:t>
            </a:r>
            <a:r>
              <a:rPr lang="ja-JP" altLang="en-US" sz="800" dirty="0">
                <a:latin typeface="メイリオ" panose="020B0604030504040204" pitchFamily="50" charset="-128"/>
                <a:ea typeface="メイリオ" panose="020B0604030504040204" pitchFamily="50" charset="-128"/>
                <a:hlinkClick r:id="rId3"/>
              </a:rPr>
              <a:t>令和６年度の雇用保険料率について</a:t>
            </a:r>
            <a:r>
              <a:rPr lang="en-US" altLang="ja-JP" sz="800" dirty="0">
                <a:latin typeface="メイリオ" panose="020B0604030504040204" pitchFamily="50" charset="-128"/>
                <a:ea typeface="メイリオ" panose="020B0604030504040204" pitchFamily="50" charset="-128"/>
                <a:hlinkClick r:id="rId3"/>
              </a:rPr>
              <a:t>]</a:t>
            </a:r>
            <a:endParaRPr lang="en-US" altLang="ja-JP" sz="800" b="0" i="0" u="none" strike="noStrike" dirty="0">
              <a:solidFill>
                <a:srgbClr val="333333"/>
              </a:solidFill>
              <a:effectLst/>
              <a:latin typeface="メイリオ" panose="020B0604030504040204" pitchFamily="50" charset="-128"/>
              <a:ea typeface="メイリオ" panose="020B0604030504040204" pitchFamily="50" charset="-128"/>
            </a:endParaRPr>
          </a:p>
        </p:txBody>
      </p:sp>
      <p:sp>
        <p:nvSpPr>
          <p:cNvPr id="27" name="見出しテキスト">
            <a:extLst>
              <a:ext uri="{FF2B5EF4-FFF2-40B4-BE49-F238E27FC236}">
                <a16:creationId xmlns:a16="http://schemas.microsoft.com/office/drawing/2014/main" id="{B71FAFF7-01D7-480E-2939-1518D938533F}"/>
              </a:ext>
            </a:extLst>
          </p:cNvPr>
          <p:cNvSpPr/>
          <p:nvPr/>
        </p:nvSpPr>
        <p:spPr>
          <a:xfrm>
            <a:off x="176297" y="2607323"/>
            <a:ext cx="3182660" cy="303732"/>
          </a:xfrm>
          <a:prstGeom prst="rect">
            <a:avLst/>
          </a:prstGeom>
          <a:solidFill>
            <a:srgbClr val="00B0F0"/>
          </a:solidFill>
          <a:ln w="3175">
            <a:miter lim="400000"/>
          </a:ln>
          <a:extLst>
            <a:ext uri="{C572A759-6A51-4108-AA02-DFA0A04FC94B}">
              <ma14:wrappingTextBoxFlag xmlns="" xmlns:ma14="http://schemas.microsoft.com/office/mac/drawingml/2011/main" val="1"/>
            </a:ext>
          </a:extLst>
        </p:spPr>
        <p:txBody>
          <a:bodyPr lIns="26789" tIns="26789" rIns="26789" bIns="26789" anchor="ctr"/>
          <a:lstStyle>
            <a:lvl1pPr>
              <a:defRPr sz="1800">
                <a:solidFill>
                  <a:srgbClr val="FFFFFF"/>
                </a:solidFill>
              </a:defRPr>
            </a:lvl1pPr>
          </a:lstStyle>
          <a:p>
            <a:pPr marL="0" marR="0" lvl="0" indent="0" algn="ctr" defTabSz="547668" rtl="0" eaLnBrk="1" fontAlgn="auto" latinLnBrk="0" hangingPunct="0">
              <a:lnSpc>
                <a:spcPct val="100000"/>
              </a:lnSpc>
              <a:spcBef>
                <a:spcPts val="0"/>
              </a:spcBef>
              <a:spcAft>
                <a:spcPts val="0"/>
              </a:spcAft>
              <a:buClrTx/>
              <a:buSzTx/>
              <a:buFontTx/>
              <a:buNone/>
              <a:tabLst/>
              <a:defRPr/>
            </a:pPr>
            <a:r>
              <a:rPr kumimoji="0" lang="ja-JP" altLang="en-US" sz="1130" kern="0" dirty="0">
                <a:latin typeface="メイリオ" panose="020B0604030504040204" pitchFamily="50" charset="-128"/>
                <a:ea typeface="メイリオ" panose="020B0604030504040204" pitchFamily="50" charset="-128"/>
                <a:sym typeface="ヒラギノ角ゴ ProN W6"/>
              </a:rPr>
              <a:t>労働保険年度更新の時期が近づいてきました</a:t>
            </a:r>
            <a:endParaRPr kumimoji="0" lang="en-US" altLang="ja-JP" sz="1130" b="0" i="0" u="none" strike="noStrike" kern="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sym typeface="ヒラギノ角ゴ ProN W6"/>
            </a:endParaRPr>
          </a:p>
        </p:txBody>
      </p:sp>
      <p:sp>
        <p:nvSpPr>
          <p:cNvPr id="28" name="見出しテキスト">
            <a:extLst>
              <a:ext uri="{FF2B5EF4-FFF2-40B4-BE49-F238E27FC236}">
                <a16:creationId xmlns:a16="http://schemas.microsoft.com/office/drawing/2014/main" id="{82AABD0C-AA21-28C1-E7E5-BFCD9CF6B1F0}"/>
              </a:ext>
            </a:extLst>
          </p:cNvPr>
          <p:cNvSpPr/>
          <p:nvPr/>
        </p:nvSpPr>
        <p:spPr>
          <a:xfrm>
            <a:off x="211649" y="5509379"/>
            <a:ext cx="6413111" cy="303733"/>
          </a:xfrm>
          <a:prstGeom prst="rect">
            <a:avLst/>
          </a:prstGeom>
          <a:solidFill>
            <a:srgbClr val="00B0F0"/>
          </a:solidFill>
          <a:ln w="3175">
            <a:miter lim="400000"/>
          </a:ln>
          <a:extLst>
            <a:ext uri="{C572A759-6A51-4108-AA02-DFA0A04FC94B}">
              <ma14:wrappingTextBoxFlag xmlns:ma14="http://schemas.microsoft.com/office/mac/drawingml/2011/main" xmlns="" val="1"/>
            </a:ext>
          </a:extLst>
        </p:spPr>
        <p:txBody>
          <a:bodyPr lIns="26789" tIns="26789" rIns="26789" bIns="26789" anchor="ctr"/>
          <a:lstStyle>
            <a:lvl1pPr>
              <a:defRPr sz="1800">
                <a:solidFill>
                  <a:srgbClr val="FFFFFF"/>
                </a:solidFill>
              </a:defRPr>
            </a:lvl1pPr>
          </a:lstStyle>
          <a:p>
            <a:pPr marL="0" marR="0" lvl="0" indent="0" algn="ctr" defTabSz="547668" rtl="0" eaLnBrk="1" fontAlgn="auto" latinLnBrk="0" hangingPunct="0">
              <a:lnSpc>
                <a:spcPct val="100000"/>
              </a:lnSpc>
              <a:spcBef>
                <a:spcPts val="0"/>
              </a:spcBef>
              <a:spcAft>
                <a:spcPts val="0"/>
              </a:spcAft>
              <a:buClrTx/>
              <a:buSzTx/>
              <a:buFontTx/>
              <a:buNone/>
              <a:tabLst/>
              <a:defRPr/>
            </a:pPr>
            <a:r>
              <a:rPr kumimoji="0" lang="ja-JP" altLang="en-US" sz="1125" b="0" i="0" u="none" strike="noStrike" kern="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sym typeface="ヒラギノ角ゴ ProN W6"/>
              </a:rPr>
              <a:t>残業に関するよくある質問～社会保険労務士事務所が分かりやすく解説～</a:t>
            </a:r>
            <a:endParaRPr kumimoji="0" lang="en-US" altLang="ja-JP" sz="1125" b="0" i="0" u="none" strike="noStrike" kern="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sym typeface="ヒラギノ角ゴ ProN W6"/>
            </a:endParaRPr>
          </a:p>
        </p:txBody>
      </p:sp>
      <p:sp>
        <p:nvSpPr>
          <p:cNvPr id="29" name="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
            <a:extLst>
              <a:ext uri="{FF2B5EF4-FFF2-40B4-BE49-F238E27FC236}">
                <a16:creationId xmlns:a16="http://schemas.microsoft.com/office/drawing/2014/main" id="{A43DC252-AE6C-4697-6129-8CDC1EC9FD43}"/>
              </a:ext>
            </a:extLst>
          </p:cNvPr>
          <p:cNvSpPr/>
          <p:nvPr/>
        </p:nvSpPr>
        <p:spPr>
          <a:xfrm>
            <a:off x="224945" y="5792471"/>
            <a:ext cx="6377544" cy="2767329"/>
          </a:xfrm>
          <a:prstGeom prst="rect">
            <a:avLst/>
          </a:prstGeom>
          <a:solidFill>
            <a:srgbClr val="FFFFFF"/>
          </a:solidFill>
          <a:ln w="25400">
            <a:solidFill>
              <a:srgbClr val="00B0F0"/>
            </a:solidFill>
            <a:miter lim="400000"/>
          </a:ln>
          <a:extLst>
            <a:ext uri="{C572A759-6A51-4108-AA02-DFA0A04FC94B}">
              <ma14:wrappingTextBoxFlag xmlns="" xmlns:ma14="http://schemas.microsoft.com/office/mac/drawingml/2011/main" val="1"/>
            </a:ext>
          </a:extLst>
        </p:spPr>
        <p:txBody>
          <a:bodyPr lIns="38100" tIns="38100" rIns="38100" bIns="38100"/>
          <a:lstStyle/>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■法定内残業、法定外残業って何？</a:t>
            </a:r>
            <a:endParaRPr kumimoji="0" lang="en-US" altLang="ja-JP"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残業は大きく①法定内残業、②法定外残業の２つに区分されます。</a:t>
            </a:r>
            <a:endPar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endParaRPr>
          </a:p>
          <a:p>
            <a:pPr marL="0" marR="0" lvl="0" indent="0" algn="l" defTabSz="547668" rtl="0" eaLnBrk="1" fontAlgn="auto" latinLnBrk="0" hangingPunct="0">
              <a:lnSpc>
                <a:spcPct val="20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u="heavy" kern="0" dirty="0">
                <a:solidFill>
                  <a:srgbClr val="000000"/>
                </a:solidFill>
                <a:latin typeface="メイリオ" panose="020B0604030504040204" pitchFamily="50" charset="-128"/>
                <a:ea typeface="メイリオ" panose="020B0604030504040204" pitchFamily="50" charset="-128"/>
                <a:sym typeface="ヒラギノ角ゴ ProN W3"/>
              </a:rPr>
              <a:t>①法定内残業：所定労働時間は超過するものの、法定労働時間の範囲内の労働のこと</a:t>
            </a:r>
            <a:endParaRPr kumimoji="0" lang="en-US" altLang="ja-JP" sz="800" u="heavy" kern="0" dirty="0">
              <a:solidFill>
                <a:srgbClr val="000000"/>
              </a:solidFill>
              <a:latin typeface="メイリオ" panose="020B0604030504040204" pitchFamily="50" charset="-128"/>
              <a:ea typeface="メイリオ" panose="020B0604030504040204" pitchFamily="50" charset="-128"/>
              <a:sym typeface="ヒラギノ角ゴ ProN W3"/>
            </a:endParaRP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法定内残業の場合は、法定内残業の割増率について法律では決まりがありません。</a:t>
            </a: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就業規則で割増率の規定がある場合を除き、割増賃金を計算する必要はありませんので、通常の賃金と同様に計算します。</a:t>
            </a:r>
            <a:endPar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endParaRPr>
          </a:p>
          <a:p>
            <a:pPr marL="0" marR="0" lvl="0" indent="0" algn="l" defTabSz="547668" rtl="0" eaLnBrk="1" fontAlgn="auto" latinLnBrk="0" hangingPunct="0">
              <a:lnSpc>
                <a:spcPct val="20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b="0" i="0" u="heavy" strike="noStrike" kern="0" cap="none" spc="0" normalizeH="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②法定外残業：所定労働時間・法定労働時間、どちらも超過した労働のこと</a:t>
            </a:r>
            <a:endParaRPr kumimoji="0" lang="en-US" altLang="ja-JP" sz="800" b="0" i="0" u="heavy" strike="noStrike" kern="0" cap="none" spc="0" normalizeH="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法定外残業とは、労働基準法で定められた</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1</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日</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8</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時間かつ</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1</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週</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40</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時間の法定労働時間を</a:t>
            </a: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超えて働くことです。つまり、労働時間から法定労働時間を引いた差が法定外残業時間となります。</a:t>
            </a: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法定外残業時間の場合、割増率</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25</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％以上、残業が深夜（午後</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10</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時～午前</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5</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時）になった場合は</a:t>
            </a:r>
            <a:endPar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endParaRPr>
          </a:p>
          <a:p>
            <a:pPr marL="0" marR="0" lvl="0" indent="0" algn="l" defTabSz="547668" rtl="0" eaLnBrk="1" fontAlgn="auto" latinLnBrk="0" hangingPunct="0">
              <a:lnSpc>
                <a:spcPct val="150000"/>
              </a:lnSpc>
              <a:spcBef>
                <a:spcPts val="0"/>
              </a:spcBef>
              <a:spcAft>
                <a:spcPts val="0"/>
              </a:spcAft>
              <a:buClrTx/>
              <a:buSzTx/>
              <a:buFontTx/>
              <a:buNone/>
              <a:tabLst/>
              <a:defRPr sz="1400">
                <a:latin typeface="+mn-lt"/>
                <a:ea typeface="+mn-ea"/>
                <a:cs typeface="+mn-cs"/>
                <a:sym typeface="ヒラギノ角ゴ ProN W3"/>
              </a:defRPr>
            </a:pP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50</a:t>
            </a:r>
            <a:r>
              <a:rPr kumimoji="0" lang="ja-JP" altLang="en-US" sz="800" kern="0" dirty="0">
                <a:solidFill>
                  <a:srgbClr val="000000"/>
                </a:solidFill>
                <a:latin typeface="メイリオ" panose="020B0604030504040204" pitchFamily="50" charset="-128"/>
                <a:ea typeface="メイリオ" panose="020B0604030504040204" pitchFamily="50" charset="-128"/>
                <a:sym typeface="ヒラギノ角ゴ ProN W3"/>
              </a:rPr>
              <a:t>％以上の割増賃金の支払いが法律で決められています。</a:t>
            </a:r>
            <a:endParaRPr kumimoji="0" lang="en-US" altLang="ja-JP" sz="7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547668" rtl="0" eaLnBrk="1" fontAlgn="auto" latinLnBrk="0" hangingPunct="0">
              <a:lnSpc>
                <a:spcPct val="200000"/>
              </a:lnSpc>
              <a:spcBef>
                <a:spcPts val="0"/>
              </a:spcBef>
              <a:spcAft>
                <a:spcPts val="0"/>
              </a:spcAft>
              <a:buClrTx/>
              <a:buSzTx/>
              <a:buFontTx/>
              <a:buNone/>
              <a:tabLst/>
              <a:defRPr sz="1400">
                <a:latin typeface="+mn-lt"/>
                <a:ea typeface="+mn-ea"/>
                <a:cs typeface="+mn-cs"/>
                <a:sym typeface="ヒラギノ角ゴ ProN W3"/>
              </a:defRPr>
            </a:pPr>
            <a:r>
              <a:rPr kumimoji="0" lang="en-US" altLang="ja-JP"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a:t>
            </a:r>
            <a:r>
              <a:rPr kumimoji="0" lang="ja-JP" altLang="en-US"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ブログの続きは、こちらからご覧ください。</a:t>
            </a:r>
            <a:r>
              <a:rPr kumimoji="0" lang="en-US" altLang="ja-JP"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hlinkClick r:id="rId4"/>
              </a:rPr>
              <a:t>https://office-road.jp/blog/useful-blog/4500/</a:t>
            </a:r>
            <a:r>
              <a:rPr kumimoji="0" lang="en-US" altLang="ja-JP" sz="800" kern="0" dirty="0">
                <a:solidFill>
                  <a:srgbClr val="000000"/>
                </a:solidFill>
                <a:latin typeface="メイリオ" panose="020B0604030504040204" pitchFamily="50" charset="-128"/>
                <a:ea typeface="メイリオ" panose="020B0604030504040204" pitchFamily="50" charset="-128"/>
                <a:sym typeface="ヒラギノ角ゴ ProN W3"/>
              </a:rPr>
              <a:t>】</a:t>
            </a:r>
            <a:endParaRPr kumimoji="0" lang="en-US" altLang="ja-JP" sz="8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sym typeface="ヒラギノ角ゴ ProN W3"/>
            </a:endParaRPr>
          </a:p>
        </p:txBody>
      </p:sp>
      <p:sp>
        <p:nvSpPr>
          <p:cNvPr id="30" name="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ここに本文が入ります。">
            <a:extLst>
              <a:ext uri="{FF2B5EF4-FFF2-40B4-BE49-F238E27FC236}">
                <a16:creationId xmlns:a16="http://schemas.microsoft.com/office/drawing/2014/main" id="{BEB068EB-EC8B-2F0A-66A0-3FDBD8B1E010}"/>
              </a:ext>
            </a:extLst>
          </p:cNvPr>
          <p:cNvSpPr/>
          <p:nvPr/>
        </p:nvSpPr>
        <p:spPr>
          <a:xfrm>
            <a:off x="3460043" y="2887511"/>
            <a:ext cx="3160213" cy="2508402"/>
          </a:xfrm>
          <a:prstGeom prst="rect">
            <a:avLst/>
          </a:prstGeom>
          <a:solidFill>
            <a:srgbClr val="FFFFFF"/>
          </a:solidFill>
          <a:ln w="25400">
            <a:solidFill>
              <a:srgbClr val="00B0F0"/>
            </a:solidFill>
            <a:miter lim="400000"/>
          </a:ln>
          <a:extLst>
            <a:ext uri="{C572A759-6A51-4108-AA02-DFA0A04FC94B}">
              <ma14:wrappingTextBoxFlag xmlns="" xmlns:ma14="http://schemas.microsoft.com/office/mac/drawingml/2011/main" val="1"/>
            </a:ext>
          </a:extLst>
        </p:spPr>
        <p:txBody>
          <a:bodyPr lIns="38100" tIns="38100" rIns="38100" bIns="38100"/>
          <a:lstStyle/>
          <a:p>
            <a:pPr>
              <a:lnSpc>
                <a:spcPct val="150000"/>
              </a:lnSpc>
              <a:defRPr sz="1400">
                <a:latin typeface="+mn-lt"/>
                <a:ea typeface="+mn-ea"/>
                <a:cs typeface="+mn-cs"/>
                <a:sym typeface="ヒラギノ角ゴ ProN W3"/>
              </a:defRPr>
            </a:pP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厚生労働省の「男女の賃金の差異の情報公表状況 」の結果によると男性の賃金に対する女性の賃金の割合の平均値は以下の通りです。</a:t>
            </a: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2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■全労働者→</a:t>
            </a:r>
            <a:r>
              <a:rPr lang="en-US" altLang="ja-JP" sz="800" dirty="0">
                <a:solidFill>
                  <a:prstClr val="black"/>
                </a:solidFill>
                <a:latin typeface="メイリオ" panose="020B0604030504040204" pitchFamily="50" charset="-128"/>
                <a:ea typeface="メイリオ" panose="020B0604030504040204" pitchFamily="50" charset="-128"/>
                <a:sym typeface="ヒラギノ角ゴ ProN W3"/>
              </a:rPr>
              <a:t>69.5</a:t>
            </a: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a:t>
            </a: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■正規雇用労働者→</a:t>
            </a:r>
            <a:r>
              <a:rPr lang="en-US" altLang="ja-JP" sz="800" dirty="0">
                <a:solidFill>
                  <a:prstClr val="black"/>
                </a:solidFill>
                <a:latin typeface="メイリオ" panose="020B0604030504040204" pitchFamily="50" charset="-128"/>
                <a:ea typeface="メイリオ" panose="020B0604030504040204" pitchFamily="50" charset="-128"/>
                <a:sym typeface="ヒラギノ角ゴ ProN W3"/>
              </a:rPr>
              <a:t>75.2</a:t>
            </a: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a:t>
            </a: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■非正規雇用労働者→</a:t>
            </a:r>
            <a:r>
              <a:rPr lang="en-US" altLang="ja-JP" sz="800" dirty="0">
                <a:solidFill>
                  <a:prstClr val="black"/>
                </a:solidFill>
                <a:latin typeface="メイリオ" panose="020B0604030504040204" pitchFamily="50" charset="-128"/>
                <a:ea typeface="メイリオ" panose="020B0604030504040204" pitchFamily="50" charset="-128"/>
                <a:sym typeface="ヒラギノ角ゴ ProN W3"/>
              </a:rPr>
              <a:t>80.2</a:t>
            </a: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a:t>
            </a: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8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endParaRPr lang="en-US" altLang="ja-JP" sz="300" dirty="0">
              <a:solidFill>
                <a:prstClr val="black"/>
              </a:solidFill>
              <a:latin typeface="メイリオ" panose="020B0604030504040204" pitchFamily="50" charset="-128"/>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r>
              <a:rPr lang="ja-JP" altLang="en-US" sz="800" dirty="0">
                <a:solidFill>
                  <a:prstClr val="black"/>
                </a:solidFill>
                <a:latin typeface="メイリオ" panose="020B0604030504040204" pitchFamily="50" charset="-128"/>
                <a:ea typeface="メイリオ" panose="020B0604030504040204" pitchFamily="50" charset="-128"/>
                <a:sym typeface="ヒラギノ角ゴ ProN W3"/>
              </a:rPr>
              <a:t>詳細はこちらをご覧ください。</a:t>
            </a: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r>
              <a:rPr kumimoji="1" lang="en-US" altLang="ja-JP" sz="800" b="0" i="0" u="sng" strike="noStrike" kern="1200" cap="none" spc="0" normalizeH="0" baseline="0" noProof="0" dirty="0">
                <a:ln>
                  <a:noFill/>
                </a:ln>
                <a:solidFill>
                  <a:prstClr val="black"/>
                </a:solidFill>
                <a:effectLst/>
                <a:uLnTx/>
                <a:uFillTx/>
                <a:latin typeface="inherit"/>
                <a:ea typeface="メイリオ" panose="020B0604030504040204" pitchFamily="50" charset="-128"/>
                <a:sym typeface="ヒラギノ角ゴ ProN W3"/>
                <a:hlinkClick r:id="rId5"/>
              </a:rPr>
              <a:t>https://www.mhlw.go.jp/content/11901000/001200619.pdf</a:t>
            </a:r>
            <a:endParaRPr kumimoji="1" lang="en-US" altLang="ja-JP" sz="800" b="0" i="0" u="sng" strike="noStrike" kern="1200" cap="none" spc="0" normalizeH="0" baseline="0" noProof="0" dirty="0">
              <a:ln>
                <a:noFill/>
              </a:ln>
              <a:solidFill>
                <a:prstClr val="black"/>
              </a:solidFill>
              <a:effectLst/>
              <a:uLnTx/>
              <a:uFillTx/>
              <a:latin typeface="inherit"/>
              <a:ea typeface="メイリオ" panose="020B0604030504040204" pitchFamily="50" charset="-128"/>
              <a:sym typeface="ヒラギノ角ゴ ProN W3"/>
            </a:endParaRPr>
          </a:p>
          <a:p>
            <a:pPr>
              <a:lnSpc>
                <a:spcPct val="150000"/>
              </a:lnSpc>
              <a:defRPr sz="1400">
                <a:latin typeface="+mn-lt"/>
                <a:ea typeface="+mn-ea"/>
                <a:cs typeface="+mn-cs"/>
                <a:sym typeface="ヒラギノ角ゴ ProN W3"/>
              </a:defRPr>
            </a:pPr>
            <a:r>
              <a:rPr lang="ja-JP" altLang="en-US" sz="800" dirty="0">
                <a:latin typeface="メイリオ" panose="020B0604030504040204" pitchFamily="50" charset="-128"/>
                <a:ea typeface="メイリオ" panose="020B0604030504040204" pitchFamily="50" charset="-128"/>
              </a:rPr>
              <a:t>厚生労働省</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男女の賃金の差異の情報公表状況</a:t>
            </a:r>
            <a:r>
              <a:rPr lang="en-US" altLang="ja-JP" sz="800" dirty="0">
                <a:latin typeface="メイリオ" panose="020B0604030504040204" pitchFamily="50" charset="-128"/>
                <a:ea typeface="メイリオ" panose="020B0604030504040204" pitchFamily="50" charset="-128"/>
              </a:rPr>
              <a:t>】</a:t>
            </a:r>
            <a:endParaRPr lang="en-US" altLang="ja-JP" sz="800" b="0" i="0" u="none" strike="noStrike" dirty="0">
              <a:solidFill>
                <a:srgbClr val="333333"/>
              </a:solidFill>
              <a:effectLst/>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sz="1400">
                <a:latin typeface="+mn-lt"/>
                <a:ea typeface="+mn-ea"/>
                <a:cs typeface="+mn-cs"/>
                <a:sym typeface="ヒラギノ角ゴ ProN W3"/>
              </a:defRPr>
            </a:pPr>
            <a:endParaRPr kumimoji="1" lang="en-US" altLang="ja-JP" sz="8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sym typeface="ヒラギノ角ゴ ProN W3"/>
            </a:endParaRPr>
          </a:p>
        </p:txBody>
      </p:sp>
      <p:sp>
        <p:nvSpPr>
          <p:cNvPr id="31" name="見出しテキスト">
            <a:extLst>
              <a:ext uri="{FF2B5EF4-FFF2-40B4-BE49-F238E27FC236}">
                <a16:creationId xmlns:a16="http://schemas.microsoft.com/office/drawing/2014/main" id="{1A07FD4D-F2BC-B76E-79DE-14C5EB43D89F}"/>
              </a:ext>
            </a:extLst>
          </p:cNvPr>
          <p:cNvSpPr/>
          <p:nvPr/>
        </p:nvSpPr>
        <p:spPr>
          <a:xfrm>
            <a:off x="3460043" y="2612331"/>
            <a:ext cx="3175512" cy="275182"/>
          </a:xfrm>
          <a:prstGeom prst="rect">
            <a:avLst/>
          </a:prstGeom>
          <a:solidFill>
            <a:srgbClr val="00B0F0"/>
          </a:solidFill>
          <a:ln w="3175">
            <a:miter lim="400000"/>
          </a:ln>
          <a:extLst>
            <a:ext uri="{C572A759-6A51-4108-AA02-DFA0A04FC94B}">
              <ma14:wrappingTextBoxFlag xmlns="" xmlns:ma14="http://schemas.microsoft.com/office/mac/drawingml/2011/main" val="1"/>
            </a:ext>
          </a:extLst>
        </p:spPr>
        <p:txBody>
          <a:bodyPr lIns="26789" tIns="26789" rIns="26789" bIns="26789" anchor="ctr"/>
          <a:lstStyle>
            <a:lvl1pPr>
              <a:defRPr sz="1800">
                <a:solidFill>
                  <a:srgbClr val="FFFFFF"/>
                </a:solidFill>
              </a:defRPr>
            </a:lvl1pPr>
          </a:lstStyle>
          <a:p>
            <a:pPr marL="0" marR="0" lvl="0" indent="0" algn="ctr" defTabSz="547668" rtl="0" eaLnBrk="1" fontAlgn="auto" latinLnBrk="0" hangingPunct="0">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sym typeface="ヒラギノ角ゴ ProN W6"/>
              </a:rPr>
              <a:t>男女の賃金差異、平均値が初公表されました</a:t>
            </a:r>
          </a:p>
        </p:txBody>
      </p:sp>
      <p:sp>
        <p:nvSpPr>
          <p:cNvPr id="32" name="テキスト ボックス 31">
            <a:extLst>
              <a:ext uri="{FF2B5EF4-FFF2-40B4-BE49-F238E27FC236}">
                <a16:creationId xmlns:a16="http://schemas.microsoft.com/office/drawing/2014/main" id="{CEF34F2E-3F71-E55F-8222-ED6A6D1801B1}"/>
              </a:ext>
            </a:extLst>
          </p:cNvPr>
          <p:cNvSpPr txBox="1"/>
          <p:nvPr/>
        </p:nvSpPr>
        <p:spPr>
          <a:xfrm>
            <a:off x="1439673" y="1097502"/>
            <a:ext cx="4073278" cy="266227"/>
          </a:xfrm>
          <a:prstGeom prst="rect">
            <a:avLst/>
          </a:prstGeom>
          <a:noFill/>
        </p:spPr>
        <p:txBody>
          <a:bodyPr wrap="square" rtlCol="0">
            <a:spAutoFit/>
          </a:bodyPr>
          <a:lstStyle/>
          <a:p>
            <a:pPr algn="ctr"/>
            <a:r>
              <a:rPr lang="ja-JP" altLang="ja-JP" sz="113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外国人労働者数が初の</a:t>
            </a:r>
            <a:r>
              <a:rPr lang="en-US" altLang="ja-JP" sz="113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200</a:t>
            </a:r>
            <a:r>
              <a:rPr lang="ja-JP" altLang="ja-JP" sz="113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万人超</a:t>
            </a:r>
            <a:r>
              <a:rPr lang="ja-JP" altLang="en-US" sz="113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え</a:t>
            </a:r>
            <a:endParaRPr lang="en-US" altLang="ja-JP" sz="1130" b="1" dirty="0">
              <a:solidFill>
                <a:schemeClr val="bg1"/>
              </a:solidFill>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B5330D65-5645-D397-F1D4-F602B3BFA086}"/>
              </a:ext>
            </a:extLst>
          </p:cNvPr>
          <p:cNvSpPr txBox="1"/>
          <p:nvPr/>
        </p:nvSpPr>
        <p:spPr>
          <a:xfrm>
            <a:off x="175773" y="1365255"/>
            <a:ext cx="6451451" cy="1338828"/>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厚生労働省は１月</a:t>
            </a:r>
            <a:r>
              <a:rPr kumimoji="1" lang="en-US" altLang="ja-JP" sz="800" dirty="0">
                <a:latin typeface="メイリオ" panose="020B0604030504040204" pitchFamily="50" charset="-128"/>
                <a:ea typeface="メイリオ" panose="020B0604030504040204" pitchFamily="50" charset="-128"/>
              </a:rPr>
              <a:t>26</a:t>
            </a:r>
            <a:r>
              <a:rPr kumimoji="1" lang="ja-JP" altLang="en-US" sz="800" dirty="0">
                <a:latin typeface="メイリオ" panose="020B0604030504040204" pitchFamily="50" charset="-128"/>
                <a:ea typeface="メイリオ" panose="020B0604030504040204" pitchFamily="50" charset="-128"/>
              </a:rPr>
              <a:t>日、令和５年</a:t>
            </a:r>
            <a:r>
              <a:rPr kumimoji="1" lang="en-US" altLang="ja-JP" sz="800" dirty="0">
                <a:latin typeface="メイリオ" panose="020B0604030504040204" pitchFamily="50" charset="-128"/>
                <a:ea typeface="メイリオ" panose="020B0604030504040204" pitchFamily="50" charset="-128"/>
              </a:rPr>
              <a:t>10</a:t>
            </a:r>
            <a:r>
              <a:rPr kumimoji="1" lang="ja-JP" altLang="en-US" sz="800" dirty="0">
                <a:latin typeface="メイリオ" panose="020B0604030504040204" pitchFamily="50" charset="-128"/>
                <a:ea typeface="メイリオ" panose="020B0604030504040204" pitchFamily="50" charset="-128"/>
              </a:rPr>
              <a:t>月末時点の外国人雇用についての届出状況の取りまとめを公表しました。</a:t>
            </a:r>
          </a:p>
          <a:p>
            <a:r>
              <a:rPr kumimoji="1" lang="ja-JP" altLang="en-US" sz="800" dirty="0">
                <a:latin typeface="メイリオ" panose="020B0604030504040204" pitchFamily="50" charset="-128"/>
                <a:ea typeface="メイリオ" panose="020B0604030504040204" pitchFamily="50" charset="-128"/>
              </a:rPr>
              <a:t>国内で働く外国人は昨年</a:t>
            </a:r>
            <a:r>
              <a:rPr kumimoji="1" lang="en-US" altLang="ja-JP" sz="800" dirty="0">
                <a:latin typeface="メイリオ" panose="020B0604030504040204" pitchFamily="50" charset="-128"/>
                <a:ea typeface="メイリオ" panose="020B0604030504040204" pitchFamily="50" charset="-128"/>
              </a:rPr>
              <a:t>10</a:t>
            </a:r>
            <a:r>
              <a:rPr kumimoji="1" lang="ja-JP" altLang="en-US" sz="800" dirty="0">
                <a:latin typeface="メイリオ" panose="020B0604030504040204" pitchFamily="50" charset="-128"/>
                <a:ea typeface="メイリオ" panose="020B0604030504040204" pitchFamily="50" charset="-128"/>
              </a:rPr>
              <a:t>月末時点で前年と比べ</a:t>
            </a:r>
            <a:r>
              <a:rPr kumimoji="1" lang="en-US" altLang="ja-JP" sz="800" dirty="0">
                <a:latin typeface="メイリオ" panose="020B0604030504040204" pitchFamily="50" charset="-128"/>
                <a:ea typeface="メイリオ" panose="020B0604030504040204" pitchFamily="50" charset="-128"/>
              </a:rPr>
              <a:t>12.4</a:t>
            </a:r>
            <a:r>
              <a:rPr kumimoji="1" lang="ja-JP" altLang="en-US" sz="800" dirty="0">
                <a:latin typeface="メイリオ" panose="020B0604030504040204" pitchFamily="50" charset="-128"/>
                <a:ea typeface="メイリオ" panose="020B0604030504040204" pitchFamily="50" charset="-128"/>
              </a:rPr>
              <a:t>％増えて、</a:t>
            </a:r>
            <a:r>
              <a:rPr kumimoji="1" lang="en-US" altLang="ja-JP" sz="800" dirty="0">
                <a:latin typeface="メイリオ" panose="020B0604030504040204" pitchFamily="50" charset="-128"/>
                <a:ea typeface="メイリオ" panose="020B0604030504040204" pitchFamily="50" charset="-128"/>
              </a:rPr>
              <a:t>204</a:t>
            </a:r>
            <a:r>
              <a:rPr kumimoji="1" lang="ja-JP" altLang="en-US" sz="800" dirty="0">
                <a:latin typeface="メイリオ" panose="020B0604030504040204" pitchFamily="50" charset="-128"/>
                <a:ea typeface="メイリオ" panose="020B0604030504040204" pitchFamily="50" charset="-128"/>
              </a:rPr>
              <a:t>万</a:t>
            </a:r>
            <a:r>
              <a:rPr kumimoji="1" lang="en-US" altLang="ja-JP" sz="800" dirty="0">
                <a:latin typeface="メイリオ" panose="020B0604030504040204" pitchFamily="50" charset="-128"/>
                <a:ea typeface="メイリオ" panose="020B0604030504040204" pitchFamily="50" charset="-128"/>
              </a:rPr>
              <a:t>8,675</a:t>
            </a:r>
            <a:r>
              <a:rPr kumimoji="1" lang="ja-JP" altLang="en-US" sz="800" dirty="0">
                <a:latin typeface="メイリオ" panose="020B0604030504040204" pitchFamily="50" charset="-128"/>
                <a:ea typeface="メイリオ" panose="020B0604030504040204" pitchFamily="50" charset="-128"/>
              </a:rPr>
              <a:t>人に上り、平成</a:t>
            </a:r>
            <a:r>
              <a:rPr kumimoji="1" lang="en-US" altLang="ja-JP" sz="800" dirty="0">
                <a:latin typeface="メイリオ" panose="020B0604030504040204" pitchFamily="50" charset="-128"/>
                <a:ea typeface="メイリオ" panose="020B0604030504040204" pitchFamily="50" charset="-128"/>
              </a:rPr>
              <a:t>25</a:t>
            </a:r>
            <a:r>
              <a:rPr kumimoji="1" lang="ja-JP" altLang="en-US" sz="800" dirty="0">
                <a:latin typeface="メイリオ" panose="020B0604030504040204" pitchFamily="50" charset="-128"/>
                <a:ea typeface="メイリオ" panose="020B0604030504040204" pitchFamily="50" charset="-128"/>
              </a:rPr>
              <a:t>年から</a:t>
            </a:r>
            <a:r>
              <a:rPr kumimoji="1" lang="en-US" altLang="ja-JP" sz="800" dirty="0">
                <a:latin typeface="メイリオ" panose="020B0604030504040204" pitchFamily="50" charset="-128"/>
                <a:ea typeface="メイリオ" panose="020B0604030504040204" pitchFamily="50" charset="-128"/>
              </a:rPr>
              <a:t>11</a:t>
            </a:r>
            <a:r>
              <a:rPr kumimoji="1" lang="ja-JP" altLang="en-US" sz="800" dirty="0">
                <a:latin typeface="メイリオ" panose="020B0604030504040204" pitchFamily="50" charset="-128"/>
                <a:ea typeface="メイリオ" panose="020B0604030504040204" pitchFamily="50" charset="-128"/>
              </a:rPr>
              <a:t>年連続で過去最多を更新しました。</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対前年増加率が高かったのは、インドネシア（</a:t>
            </a:r>
            <a:r>
              <a:rPr kumimoji="1" lang="en-US" altLang="ja-JP" sz="800" dirty="0">
                <a:latin typeface="メイリオ" panose="020B0604030504040204" pitchFamily="50" charset="-128"/>
                <a:ea typeface="メイリオ" panose="020B0604030504040204" pitchFamily="50" charset="-128"/>
              </a:rPr>
              <a:t>56.0</a:t>
            </a:r>
            <a:r>
              <a:rPr kumimoji="1" lang="ja-JP" altLang="en-US" sz="800" dirty="0">
                <a:latin typeface="メイリオ" panose="020B0604030504040204" pitchFamily="50" charset="-128"/>
                <a:ea typeface="メイリオ" panose="020B0604030504040204" pitchFamily="50" charset="-128"/>
              </a:rPr>
              <a:t>％増）、次いでミャンマー（</a:t>
            </a:r>
            <a:r>
              <a:rPr kumimoji="1" lang="en-US" altLang="ja-JP" sz="800" dirty="0">
                <a:latin typeface="メイリオ" panose="020B0604030504040204" pitchFamily="50" charset="-128"/>
                <a:ea typeface="メイリオ" panose="020B0604030504040204" pitchFamily="50" charset="-128"/>
              </a:rPr>
              <a:t>49.9</a:t>
            </a:r>
            <a:r>
              <a:rPr kumimoji="1" lang="ja-JP" altLang="en-US" sz="800" dirty="0">
                <a:latin typeface="メイリオ" panose="020B0604030504040204" pitchFamily="50" charset="-128"/>
                <a:ea typeface="メイリオ" panose="020B0604030504040204" pitchFamily="50" charset="-128"/>
              </a:rPr>
              <a:t>％増）、ネパール（</a:t>
            </a:r>
            <a:r>
              <a:rPr kumimoji="1" lang="en-US" altLang="ja-JP" sz="800" dirty="0">
                <a:latin typeface="メイリオ" panose="020B0604030504040204" pitchFamily="50" charset="-128"/>
                <a:ea typeface="メイリオ" panose="020B0604030504040204" pitchFamily="50" charset="-128"/>
              </a:rPr>
              <a:t>23.2</a:t>
            </a:r>
            <a:r>
              <a:rPr kumimoji="1" lang="ja-JP" altLang="en-US" sz="800" dirty="0">
                <a:latin typeface="メイリオ" panose="020B0604030504040204" pitchFamily="50" charset="-128"/>
                <a:ea typeface="メイリオ" panose="020B0604030504040204" pitchFamily="50" charset="-128"/>
              </a:rPr>
              <a:t>％増）の順となっています。</a:t>
            </a:r>
          </a:p>
          <a:p>
            <a:r>
              <a:rPr kumimoji="1" lang="en-US" altLang="ja-JP" sz="800" dirty="0">
                <a:latin typeface="メイリオ" panose="020B0604030504040204" pitchFamily="50" charset="-128"/>
                <a:ea typeface="メイリオ" panose="020B0604030504040204" pitchFamily="50" charset="-128"/>
              </a:rPr>
              <a:t>2019</a:t>
            </a:r>
            <a:r>
              <a:rPr kumimoji="1" lang="ja-JP" altLang="en-US" sz="800" dirty="0">
                <a:latin typeface="メイリオ" panose="020B0604030504040204" pitchFamily="50" charset="-128"/>
                <a:ea typeface="メイリオ" panose="020B0604030504040204" pitchFamily="50" charset="-128"/>
              </a:rPr>
              <a:t>年</a:t>
            </a:r>
            <a:r>
              <a:rPr kumimoji="1" lang="en-US" altLang="ja-JP" sz="800" dirty="0">
                <a:latin typeface="メイリオ" panose="020B0604030504040204" pitchFamily="50" charset="-128"/>
                <a:ea typeface="メイリオ" panose="020B0604030504040204" pitchFamily="50" charset="-128"/>
              </a:rPr>
              <a:t>4</a:t>
            </a:r>
            <a:r>
              <a:rPr kumimoji="1" lang="ja-JP" altLang="en-US" sz="800" dirty="0">
                <a:latin typeface="メイリオ" panose="020B0604030504040204" pitchFamily="50" charset="-128"/>
                <a:ea typeface="メイリオ" panose="020B0604030504040204" pitchFamily="50" charset="-128"/>
              </a:rPr>
              <a:t>月に特定技能制度が導入されたこともあり、企業活動を支える外国人労働者の数は大幅に増加している状況で、比較可能な平成</a:t>
            </a:r>
            <a:r>
              <a:rPr kumimoji="1" lang="en-US" altLang="ja-JP" sz="800" dirty="0">
                <a:latin typeface="メイリオ" panose="020B0604030504040204" pitchFamily="50" charset="-128"/>
                <a:ea typeface="メイリオ" panose="020B0604030504040204" pitchFamily="50" charset="-128"/>
              </a:rPr>
              <a:t>20</a:t>
            </a:r>
            <a:r>
              <a:rPr kumimoji="1" lang="ja-JP" altLang="en-US" sz="800" dirty="0">
                <a:latin typeface="メイリオ" panose="020B0604030504040204" pitchFamily="50" charset="-128"/>
                <a:ea typeface="メイリオ" panose="020B0604030504040204" pitchFamily="50" charset="-128"/>
              </a:rPr>
              <a:t>年以降</a:t>
            </a:r>
            <a:r>
              <a:rPr kumimoji="1" lang="en-US" altLang="ja-JP" sz="800" dirty="0">
                <a:latin typeface="メイリオ" panose="020B0604030504040204" pitchFamily="50" charset="-128"/>
                <a:ea typeface="メイリオ" panose="020B0604030504040204" pitchFamily="50" charset="-128"/>
              </a:rPr>
              <a:t>200</a:t>
            </a:r>
            <a:r>
              <a:rPr kumimoji="1" lang="ja-JP" altLang="en-US" sz="800" dirty="0">
                <a:latin typeface="メイリオ" panose="020B0604030504040204" pitchFamily="50" charset="-128"/>
                <a:ea typeface="メイリオ" panose="020B0604030504040204" pitchFamily="50" charset="-128"/>
              </a:rPr>
              <a:t>万人を超えるのは初めてです。</a:t>
            </a:r>
            <a:endParaRPr kumimoji="1"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詳しい人口内訳についてはこちらをご覧ください。</a:t>
            </a:r>
            <a:endParaRPr lang="en-US" altLang="ja-JP" sz="800" dirty="0">
              <a:latin typeface="メイリオ" panose="020B0604030504040204" pitchFamily="50" charset="-128"/>
              <a:ea typeface="メイリオ" panose="020B0604030504040204" pitchFamily="50" charset="-128"/>
            </a:endParaRPr>
          </a:p>
          <a:p>
            <a:r>
              <a:rPr lang="en-US" altLang="ja-JP" sz="800" kern="0" dirty="0">
                <a:latin typeface="メイリオ" panose="020B0604030504040204" pitchFamily="50" charset="-128"/>
                <a:ea typeface="メイリオ" panose="020B0604030504040204" pitchFamily="50" charset="-128"/>
                <a:cs typeface="Times New Roman" panose="02020603050405020304" pitchFamily="18" charset="0"/>
                <a:hlinkClick r:id="rId6"/>
              </a:rPr>
              <a:t>https://www.mhlw.go.jp/content/11655000/001195787.pdf</a:t>
            </a:r>
            <a:r>
              <a:rPr lang="ja-JP" altLang="en-US" sz="800" kern="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800" kern="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800" kern="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800" dirty="0">
                <a:latin typeface="メイリオ" panose="020B0604030504040204" pitchFamily="50" charset="-128"/>
                <a:ea typeface="メイリオ" panose="020B0604030504040204" pitchFamily="50" charset="-128"/>
              </a:rPr>
              <a:t>【</a:t>
            </a:r>
            <a:r>
              <a:rPr lang="ja-JP" altLang="en-US" sz="800" kern="0" dirty="0">
                <a:latin typeface="メイリオ" panose="020B0604030504040204" pitchFamily="50" charset="-128"/>
                <a:ea typeface="メイリオ" panose="020B0604030504040204" pitchFamily="50" charset="-128"/>
                <a:cs typeface="Times New Roman" panose="02020603050405020304" pitchFamily="18" charset="0"/>
              </a:rPr>
              <a:t>厚生労働省「外国人雇用状況」の届出状況まとめ（令和５年 </a:t>
            </a:r>
            <a:r>
              <a:rPr lang="en-US" altLang="ja-JP" sz="800" kern="0" dirty="0">
                <a:latin typeface="メイリオ" panose="020B0604030504040204" pitchFamily="50" charset="-128"/>
                <a:ea typeface="メイリオ" panose="020B0604030504040204" pitchFamily="50" charset="-128"/>
                <a:cs typeface="Times New Roman" panose="02020603050405020304" pitchFamily="18" charset="0"/>
              </a:rPr>
              <a:t>10 </a:t>
            </a:r>
            <a:r>
              <a:rPr lang="ja-JP" altLang="en-US" sz="800" kern="0" dirty="0">
                <a:latin typeface="メイリオ" panose="020B0604030504040204" pitchFamily="50" charset="-128"/>
                <a:ea typeface="メイリオ" panose="020B0604030504040204" pitchFamily="50" charset="-128"/>
                <a:cs typeface="Times New Roman" panose="02020603050405020304" pitchFamily="18" charset="0"/>
              </a:rPr>
              <a:t>月末時点）</a:t>
            </a:r>
            <a:r>
              <a:rPr lang="en-US" altLang="ja-JP" sz="800" kern="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800" dirty="0">
              <a:latin typeface="メイリオ" panose="020B0604030504040204" pitchFamily="50" charset="-128"/>
              <a:ea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endParaRPr>
          </a:p>
        </p:txBody>
      </p:sp>
      <p:pic>
        <p:nvPicPr>
          <p:cNvPr id="41" name="図 40">
            <a:extLst>
              <a:ext uri="{FF2B5EF4-FFF2-40B4-BE49-F238E27FC236}">
                <a16:creationId xmlns:a16="http://schemas.microsoft.com/office/drawing/2014/main" id="{CD4C3B66-95F3-FEFA-5B28-06B0273915B9}"/>
              </a:ext>
            </a:extLst>
          </p:cNvPr>
          <p:cNvPicPr>
            <a:picLocks noChangeAspect="1"/>
          </p:cNvPicPr>
          <p:nvPr/>
        </p:nvPicPr>
        <p:blipFill>
          <a:blip r:embed="rId7"/>
          <a:stretch>
            <a:fillRect/>
          </a:stretch>
        </p:blipFill>
        <p:spPr>
          <a:xfrm>
            <a:off x="5397858" y="5920881"/>
            <a:ext cx="955681" cy="1058599"/>
          </a:xfrm>
          <a:prstGeom prst="rect">
            <a:avLst/>
          </a:prstGeom>
        </p:spPr>
      </p:pic>
      <p:sp>
        <p:nvSpPr>
          <p:cNvPr id="44" name="吹き出し: 角を丸めた四角形 43">
            <a:extLst>
              <a:ext uri="{FF2B5EF4-FFF2-40B4-BE49-F238E27FC236}">
                <a16:creationId xmlns:a16="http://schemas.microsoft.com/office/drawing/2014/main" id="{8ED66872-D814-56CE-C67D-C2624296492D}"/>
              </a:ext>
            </a:extLst>
          </p:cNvPr>
          <p:cNvSpPr/>
          <p:nvPr/>
        </p:nvSpPr>
        <p:spPr>
          <a:xfrm>
            <a:off x="265036" y="5896349"/>
            <a:ext cx="4879699" cy="449472"/>
          </a:xfrm>
          <a:prstGeom prst="wedgeRoundRectCallout">
            <a:avLst>
              <a:gd name="adj1" fmla="val 53860"/>
              <a:gd name="adj2" fmla="val 7502"/>
              <a:gd name="adj3" fmla="val 16667"/>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547668" rtl="0" eaLnBrk="1" fontAlgn="auto" latinLnBrk="0" hangingPunct="0">
              <a:lnSpc>
                <a:spcPct val="100000"/>
              </a:lnSpc>
              <a:spcBef>
                <a:spcPts val="0"/>
              </a:spcBef>
              <a:spcAft>
                <a:spcPts val="0"/>
              </a:spcAft>
              <a:buClrTx/>
              <a:buSzTx/>
              <a:buFontTx/>
              <a:buNone/>
              <a:tabLst/>
              <a:defRPr sz="1400">
                <a:latin typeface="+mn-lt"/>
                <a:ea typeface="+mn-ea"/>
                <a:cs typeface="+mn-cs"/>
                <a:sym typeface="ヒラギノ角ゴ ProN W3"/>
              </a:defRPr>
            </a:pPr>
            <a:r>
              <a:rPr kumimoji="0" lang="ja-JP" altLang="en-US" sz="9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社労士オフィスろーどの千葉佳汰です。</a:t>
            </a:r>
          </a:p>
          <a:p>
            <a:pPr marL="0" marR="0" lvl="0" indent="0" algn="l" defTabSz="547668" rtl="0" eaLnBrk="1" fontAlgn="auto" latinLnBrk="0" hangingPunct="0">
              <a:lnSpc>
                <a:spcPct val="100000"/>
              </a:lnSpc>
              <a:spcBef>
                <a:spcPts val="0"/>
              </a:spcBef>
              <a:spcAft>
                <a:spcPts val="0"/>
              </a:spcAft>
              <a:buClrTx/>
              <a:buSzTx/>
              <a:buFontTx/>
              <a:buNone/>
              <a:tabLst/>
              <a:defRPr sz="1400">
                <a:latin typeface="+mn-lt"/>
                <a:ea typeface="+mn-ea"/>
                <a:cs typeface="+mn-cs"/>
                <a:sym typeface="ヒラギノ角ゴ ProN W3"/>
              </a:defRPr>
            </a:pPr>
            <a:r>
              <a:rPr kumimoji="0" lang="ja-JP" altLang="en-US" sz="9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今回は皆様にも馴染みがある「残業」がテーマとなります。</a:t>
            </a:r>
            <a:endParaRPr kumimoji="0" lang="en-US" altLang="ja-JP" sz="9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a:p>
            <a:pPr marL="0" marR="0" lvl="0" indent="0" algn="l" defTabSz="547668" rtl="0" eaLnBrk="1" fontAlgn="auto" latinLnBrk="0" hangingPunct="0">
              <a:lnSpc>
                <a:spcPct val="100000"/>
              </a:lnSpc>
              <a:spcBef>
                <a:spcPts val="0"/>
              </a:spcBef>
              <a:spcAft>
                <a:spcPts val="0"/>
              </a:spcAft>
              <a:buClrTx/>
              <a:buSzTx/>
              <a:buFontTx/>
              <a:buNone/>
              <a:tabLst/>
              <a:defRPr sz="1400">
                <a:latin typeface="+mn-lt"/>
                <a:ea typeface="+mn-ea"/>
                <a:cs typeface="+mn-cs"/>
                <a:sym typeface="ヒラギノ角ゴ ProN W3"/>
              </a:defRPr>
            </a:pPr>
            <a:r>
              <a:rPr kumimoji="0" lang="ja-JP" altLang="en-US" sz="9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rPr>
              <a:t> 残業に関するよくあるご質問に回答する形式で説明させていただきます。</a:t>
            </a:r>
            <a:endParaRPr kumimoji="0" lang="en-US" altLang="ja-JP" sz="9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sym typeface="ヒラギノ角ゴ ProN W3"/>
            </a:endParaRPr>
          </a:p>
        </p:txBody>
      </p:sp>
      <p:pic>
        <p:nvPicPr>
          <p:cNvPr id="46" name="図 45">
            <a:extLst>
              <a:ext uri="{FF2B5EF4-FFF2-40B4-BE49-F238E27FC236}">
                <a16:creationId xmlns:a16="http://schemas.microsoft.com/office/drawing/2014/main" id="{E4988714-7AA3-54A4-14E4-BE34D1C7BA5C}"/>
              </a:ext>
            </a:extLst>
          </p:cNvPr>
          <p:cNvPicPr>
            <a:picLocks noChangeAspect="1"/>
          </p:cNvPicPr>
          <p:nvPr/>
        </p:nvPicPr>
        <p:blipFill>
          <a:blip r:embed="rId8"/>
          <a:stretch>
            <a:fillRect/>
          </a:stretch>
        </p:blipFill>
        <p:spPr>
          <a:xfrm>
            <a:off x="4898263" y="7402754"/>
            <a:ext cx="1600502" cy="1058599"/>
          </a:xfrm>
          <a:prstGeom prst="rect">
            <a:avLst/>
          </a:prstGeom>
        </p:spPr>
      </p:pic>
      <p:pic>
        <p:nvPicPr>
          <p:cNvPr id="48" name="図 47">
            <a:extLst>
              <a:ext uri="{FF2B5EF4-FFF2-40B4-BE49-F238E27FC236}">
                <a16:creationId xmlns:a16="http://schemas.microsoft.com/office/drawing/2014/main" id="{AF9E5A9E-CFD0-8691-8E2F-E9EA5A59F849}"/>
              </a:ext>
            </a:extLst>
          </p:cNvPr>
          <p:cNvPicPr>
            <a:picLocks noChangeAspect="1"/>
          </p:cNvPicPr>
          <p:nvPr/>
        </p:nvPicPr>
        <p:blipFill rotWithShape="1">
          <a:blip r:embed="rId9"/>
          <a:srcRect l="3399" t="20371" r="6486"/>
          <a:stretch/>
        </p:blipFill>
        <p:spPr>
          <a:xfrm>
            <a:off x="3616673" y="3861367"/>
            <a:ext cx="2862252" cy="1054240"/>
          </a:xfrm>
          <a:prstGeom prst="rect">
            <a:avLst/>
          </a:prstGeom>
        </p:spPr>
      </p:pic>
      <p:pic>
        <p:nvPicPr>
          <p:cNvPr id="10" name="図 9">
            <a:extLst>
              <a:ext uri="{FF2B5EF4-FFF2-40B4-BE49-F238E27FC236}">
                <a16:creationId xmlns:a16="http://schemas.microsoft.com/office/drawing/2014/main" id="{7F828F4F-721F-7C44-1C43-EF9C5AC054C5}"/>
              </a:ext>
            </a:extLst>
          </p:cNvPr>
          <p:cNvPicPr>
            <a:picLocks noChangeAspect="1"/>
          </p:cNvPicPr>
          <p:nvPr/>
        </p:nvPicPr>
        <p:blipFill>
          <a:blip r:embed="rId10"/>
          <a:stretch>
            <a:fillRect/>
          </a:stretch>
        </p:blipFill>
        <p:spPr>
          <a:xfrm>
            <a:off x="256909" y="3682370"/>
            <a:ext cx="1579751" cy="1053168"/>
          </a:xfrm>
          <a:prstGeom prst="rect">
            <a:avLst/>
          </a:prstGeom>
        </p:spPr>
      </p:pic>
      <p:grpSp>
        <p:nvGrpSpPr>
          <p:cNvPr id="18" name="グループ化 17">
            <a:extLst>
              <a:ext uri="{FF2B5EF4-FFF2-40B4-BE49-F238E27FC236}">
                <a16:creationId xmlns:a16="http://schemas.microsoft.com/office/drawing/2014/main" id="{7EBA2421-21F3-296E-B02A-A00FFECEE9B1}"/>
              </a:ext>
            </a:extLst>
          </p:cNvPr>
          <p:cNvGrpSpPr/>
          <p:nvPr/>
        </p:nvGrpSpPr>
        <p:grpSpPr>
          <a:xfrm>
            <a:off x="1961207" y="3470115"/>
            <a:ext cx="1371521" cy="1901694"/>
            <a:chOff x="1891672" y="3489456"/>
            <a:chExt cx="1443511" cy="1858852"/>
          </a:xfrm>
        </p:grpSpPr>
        <p:pic>
          <p:nvPicPr>
            <p:cNvPr id="15" name="図 14">
              <a:extLst>
                <a:ext uri="{FF2B5EF4-FFF2-40B4-BE49-F238E27FC236}">
                  <a16:creationId xmlns:a16="http://schemas.microsoft.com/office/drawing/2014/main" id="{3EF6075E-536B-3C05-9DAB-84420C7B93F9}"/>
                </a:ext>
              </a:extLst>
            </p:cNvPr>
            <p:cNvPicPr>
              <a:picLocks noChangeAspect="1"/>
            </p:cNvPicPr>
            <p:nvPr/>
          </p:nvPicPr>
          <p:blipFill>
            <a:blip r:embed="rId11"/>
            <a:stretch>
              <a:fillRect/>
            </a:stretch>
          </p:blipFill>
          <p:spPr>
            <a:xfrm>
              <a:off x="1891672" y="3489456"/>
              <a:ext cx="728121" cy="1858518"/>
            </a:xfrm>
            <a:prstGeom prst="rect">
              <a:avLst/>
            </a:prstGeom>
          </p:spPr>
        </p:pic>
        <p:pic>
          <p:nvPicPr>
            <p:cNvPr id="17" name="図 16">
              <a:extLst>
                <a:ext uri="{FF2B5EF4-FFF2-40B4-BE49-F238E27FC236}">
                  <a16:creationId xmlns:a16="http://schemas.microsoft.com/office/drawing/2014/main" id="{C2A029D6-42D6-4814-1BA1-535AAE092065}"/>
                </a:ext>
              </a:extLst>
            </p:cNvPr>
            <p:cNvPicPr>
              <a:picLocks noChangeAspect="1"/>
            </p:cNvPicPr>
            <p:nvPr/>
          </p:nvPicPr>
          <p:blipFill>
            <a:blip r:embed="rId12"/>
            <a:stretch>
              <a:fillRect/>
            </a:stretch>
          </p:blipFill>
          <p:spPr>
            <a:xfrm>
              <a:off x="2586168" y="3489790"/>
              <a:ext cx="749015" cy="1858518"/>
            </a:xfrm>
            <a:prstGeom prst="rect">
              <a:avLst/>
            </a:prstGeom>
          </p:spPr>
        </p:pic>
      </p:grpSp>
    </p:spTree>
    <p:extLst>
      <p:ext uri="{BB962C8B-B14F-4D97-AF65-F5344CB8AC3E}">
        <p14:creationId xmlns:p14="http://schemas.microsoft.com/office/powerpoint/2010/main" val="32231355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19956</TotalTime>
  <Words>697</Words>
  <Application>Microsoft Office PowerPoint</Application>
  <PresentationFormat>画面に合わせる (4:3)</PresentationFormat>
  <Paragraphs>58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inherit</vt:lpstr>
      <vt:lpstr>メイリオ</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大道桂三</dc:creator>
  <cp:lastModifiedBy>天翔 川名</cp:lastModifiedBy>
  <cp:revision>459</cp:revision>
  <cp:lastPrinted>2024-02-09T02:08:25Z</cp:lastPrinted>
  <dcterms:created xsi:type="dcterms:W3CDTF">2021-04-18T01:11:58Z</dcterms:created>
  <dcterms:modified xsi:type="dcterms:W3CDTF">2024-02-28T09:10:07Z</dcterms:modified>
</cp:coreProperties>
</file>